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4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444625" cy="12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1162417"/>
            <a:ext cx="63504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«Удивительные фрукты»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0937" y="1870303"/>
            <a:ext cx="40094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Стихи для малышей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3185" y="4725144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Monotype Corsiva" pitchFamily="66" charset="0"/>
              </a:rPr>
              <a:t>Работу выполнили: воспитанники МБДОУ Великооктябрьский детский сад «Белочка»</a:t>
            </a:r>
          </a:p>
          <a:p>
            <a:pPr algn="ctr"/>
            <a:r>
              <a:rPr lang="ru-RU" dirty="0" smtClean="0">
                <a:latin typeface="Monotype Corsiva" pitchFamily="66" charset="0"/>
              </a:rPr>
              <a:t>                  2 </a:t>
            </a:r>
            <a:r>
              <a:rPr lang="ru-RU" dirty="0">
                <a:latin typeface="Monotype Corsiva" pitchFamily="66" charset="0"/>
              </a:rPr>
              <a:t>– я группа раннего возраста № 1 «Капельки»</a:t>
            </a:r>
          </a:p>
          <a:p>
            <a:pPr algn="ctr"/>
            <a:r>
              <a:rPr lang="ru-RU" dirty="0">
                <a:latin typeface="Monotype Corsiva" pitchFamily="66" charset="0"/>
              </a:rPr>
              <a:t>1 младшая группа № 2 «Гнёздышко»</a:t>
            </a:r>
          </a:p>
          <a:p>
            <a:pPr algn="ctr"/>
            <a:r>
              <a:rPr lang="ru-RU" dirty="0">
                <a:latin typeface="Monotype Corsiva" pitchFamily="66" charset="0"/>
              </a:rPr>
              <a:t>Воспитатели: Куратова О. В., Платонова Л. А., </a:t>
            </a:r>
            <a:endParaRPr lang="ru-RU" dirty="0" smtClean="0">
              <a:latin typeface="Monotype Corsiva" pitchFamily="66" charset="0"/>
            </a:endParaRPr>
          </a:p>
          <a:p>
            <a:pPr algn="ctr"/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>                   Фадеева </a:t>
            </a:r>
            <a:r>
              <a:rPr lang="ru-RU" dirty="0">
                <a:latin typeface="Monotype Corsiva" pitchFamily="66" charset="0"/>
              </a:rPr>
              <a:t>А. В., Дубровина Н. В.</a:t>
            </a:r>
          </a:p>
          <a:p>
            <a:pPr algn="ctr"/>
            <a:r>
              <a:rPr lang="ru-RU" dirty="0">
                <a:latin typeface="Monotype Corsiva" pitchFamily="66" charset="0"/>
              </a:rPr>
              <a:t>2015г.</a:t>
            </a:r>
          </a:p>
        </p:txBody>
      </p:sp>
      <p:pic>
        <p:nvPicPr>
          <p:cNvPr id="2050" name="Picture 2" descr="F:\фото удив фрукты\SAM_09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56" y="2482639"/>
            <a:ext cx="2590056" cy="2158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фото удив фрукты\SAM_09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369343"/>
            <a:ext cx="2101984" cy="2271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699" y="2482639"/>
            <a:ext cx="1497906" cy="19992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14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856895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Оформление книжки – самоделки для малышей </a:t>
            </a:r>
          </a:p>
          <a:p>
            <a:pPr algn="ctr"/>
            <a:r>
              <a:rPr lang="ru-RU" b="1" dirty="0" smtClean="0">
                <a:latin typeface="Monotype Corsiva" pitchFamily="66" charset="0"/>
              </a:rPr>
              <a:t>«Удивительные фрукты».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формировать у детей элементарные знания о фруктах через продуктивную деятельность.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	Познакомить детей с фруктами, учить различать их, называть правильно.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	Учить пользоваться изобразительными материалами,  изображая фрукты.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	Развивать словарный запас детей, внимание, память через иллюстративный материал и художественную литературу.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 Создавать в группе радостное настроение от проделанной работы.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Мероприятия, проведенные в группе: рассматривание альбома «Фрукты», чтение потешек и стихотворений про фрукты, ягоды, рассматривание муляжей фруктов и ягод, игра «Чудесный мешочек», «Кто что ест?».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Предварительная работа: проведение занятия «Знакомимся с фруктами», подбор стихотворений про фрукты, игра с куклой Осень.</a:t>
            </a:r>
          </a:p>
        </p:txBody>
      </p:sp>
      <p:pic>
        <p:nvPicPr>
          <p:cNvPr id="1028" name="Picture 4" descr="C:\Documents and Settings\Наташа\Рабочий стол\Рабочая\фото дети\фото удив фрукты\KaTJCjlP7C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52497" y="4029463"/>
            <a:ext cx="1921006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C:\Documents and Settings\Наташа\Рабочий стол\Рабочая\фото дети\фото удив фрукты\M0s9_fUVKh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8587" y="3601663"/>
            <a:ext cx="1954940" cy="146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C:\Documents and Settings\Наташа\Рабочий стол\Рабочая\фото дети\фото удив фрукты\zVS8Qy69ed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83506" y="4985366"/>
            <a:ext cx="1921008" cy="1440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1" name="Picture 7" descr="C:\Documents and Settings\Наташа\Рабочий стол\Рабочая\фото дети\фото удив фрукты\VyzkSIpLT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788" y="4162186"/>
            <a:ext cx="2016223" cy="1511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2" name="Picture 8" descr="C:\Documents and Settings\Наташа\Рабочий стол\Рабочая\фото дети\фото удив фрукты\eQqWm8oEje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71841" y="3348716"/>
            <a:ext cx="1793737" cy="1344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8529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78497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Monotype Corsiva" pitchFamily="66" charset="0"/>
              </a:rPr>
              <a:t>Аппликация «Груша». </a:t>
            </a:r>
            <a:endParaRPr lang="ru-RU" dirty="0" smtClean="0">
              <a:latin typeface="Monotype Corsiva" pitchFamily="66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учить детей изображать грушу нетрадиционным способом – наклеивание скомканных комочков бумаги на готовую поверхность. Познакомить детей с жёлтым цветом.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1700808"/>
            <a:ext cx="46899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Monotype Corsiva" pitchFamily="66" charset="0"/>
                <a:cs typeface="Times New Roman" pitchFamily="18" charset="0"/>
              </a:rPr>
              <a:t>В. Сибирцев</a:t>
            </a:r>
          </a:p>
          <a:p>
            <a:pPr algn="ctr"/>
            <a:r>
              <a:rPr lang="ru-RU" sz="2000" b="1" dirty="0">
                <a:latin typeface="Monotype Corsiva" pitchFamily="66" charset="0"/>
                <a:cs typeface="Times New Roman" pitchFamily="18" charset="0"/>
              </a:rPr>
              <a:t>Необычной формы плод,</a:t>
            </a:r>
          </a:p>
          <a:p>
            <a:pPr algn="ctr"/>
            <a:r>
              <a:rPr lang="ru-RU" sz="2000" b="1" dirty="0">
                <a:latin typeface="Monotype Corsiva" pitchFamily="66" charset="0"/>
                <a:cs typeface="Times New Roman" pitchFamily="18" charset="0"/>
              </a:rPr>
              <a:t>Так и просится к вам в рот!</a:t>
            </a:r>
          </a:p>
          <a:p>
            <a:pPr algn="ctr"/>
            <a:r>
              <a:rPr lang="ru-RU" sz="2000" b="1" dirty="0">
                <a:latin typeface="Monotype Corsiva" pitchFamily="66" charset="0"/>
                <a:cs typeface="Times New Roman" pitchFamily="18" charset="0"/>
              </a:rPr>
              <a:t>Этот фрукт зовется груша</a:t>
            </a:r>
          </a:p>
          <a:p>
            <a:pPr algn="ctr"/>
            <a:r>
              <a:rPr lang="ru-RU" sz="2000" b="1" dirty="0">
                <a:latin typeface="Monotype Corsiva" pitchFamily="66" charset="0"/>
                <a:cs typeface="Times New Roman" pitchFamily="18" charset="0"/>
              </a:rPr>
              <a:t>Сладкий, сочный, ну </a:t>
            </a: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ка, </a:t>
            </a:r>
            <a:r>
              <a:rPr lang="ru-RU" sz="2000" b="1" dirty="0">
                <a:latin typeface="Monotype Corsiva" pitchFamily="66" charset="0"/>
                <a:cs typeface="Times New Roman" pitchFamily="18" charset="0"/>
              </a:rPr>
              <a:t>кушай!</a:t>
            </a:r>
          </a:p>
        </p:txBody>
      </p:sp>
      <p:pic>
        <p:nvPicPr>
          <p:cNvPr id="1026" name="Picture 2" descr="F:\фото удив фрукты\SAM_09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074" y="4365104"/>
            <a:ext cx="2995835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F:\фото удив фрукты\SAM_09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017" y="1123141"/>
            <a:ext cx="2480135" cy="2567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F:\фото удив фрукты\SAM_09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74653"/>
            <a:ext cx="2304256" cy="2691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0202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76400"/>
            <a:ext cx="892899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Monotype Corsiva" pitchFamily="66" charset="0"/>
              </a:rPr>
              <a:t>Аппликация «Бананы». </a:t>
            </a:r>
            <a:endParaRPr lang="ru-RU" dirty="0" smtClean="0">
              <a:latin typeface="Monotype Corsiva" pitchFamily="66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учить детей изображать бананы  нетрадиционным способом – наклеивание резаных ниток  на готовую поверхность. Знакомить детей с жёлтым цветом.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1412776"/>
            <a:ext cx="50405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Monotype Corsiva" pitchFamily="66" charset="0"/>
              </a:rPr>
              <a:t>С. </a:t>
            </a:r>
            <a:r>
              <a:rPr lang="ru-RU" sz="2000" b="1" dirty="0" err="1">
                <a:latin typeface="Monotype Corsiva" pitchFamily="66" charset="0"/>
              </a:rPr>
              <a:t>Буслова</a:t>
            </a:r>
            <a:endParaRPr lang="ru-RU" sz="2000" b="1" dirty="0">
              <a:latin typeface="Monotype Corsiva" pitchFamily="66" charset="0"/>
            </a:endParaRPr>
          </a:p>
          <a:p>
            <a:pPr algn="ctr"/>
            <a:r>
              <a:rPr lang="ru-RU" sz="2000" b="1" dirty="0">
                <a:latin typeface="Monotype Corsiva" pitchFamily="66" charset="0"/>
              </a:rPr>
              <a:t>К нам приплыл из дальних стран</a:t>
            </a:r>
          </a:p>
          <a:p>
            <a:pPr algn="ctr"/>
            <a:r>
              <a:rPr lang="ru-RU" sz="2000" b="1" dirty="0">
                <a:latin typeface="Monotype Corsiva" pitchFamily="66" charset="0"/>
              </a:rPr>
              <a:t>Жёлтый, сладкий фрукт – банан.</a:t>
            </a:r>
          </a:p>
          <a:p>
            <a:pPr algn="ctr"/>
            <a:r>
              <a:rPr lang="ru-RU" sz="2000" b="1" dirty="0">
                <a:latin typeface="Monotype Corsiva" pitchFamily="66" charset="0"/>
              </a:rPr>
              <a:t>Любят взрослые и дети </a:t>
            </a:r>
          </a:p>
          <a:p>
            <a:pPr algn="ctr"/>
            <a:r>
              <a:rPr lang="ru-RU" sz="2000" b="1" dirty="0">
                <a:latin typeface="Monotype Corsiva" pitchFamily="66" charset="0"/>
              </a:rPr>
              <a:t>Угощаться фруктом этим!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76431"/>
            <a:ext cx="3163514" cy="26846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01008"/>
            <a:ext cx="2664296" cy="2886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1664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92899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Monotype Corsiva" pitchFamily="66" charset="0"/>
              </a:rPr>
              <a:t>Аппликация «Вишня». </a:t>
            </a:r>
            <a:endParaRPr lang="ru-RU" dirty="0" smtClean="0">
              <a:latin typeface="Monotype Corsiva" pitchFamily="66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учить детей изображать ягоды вишни нетрадиционным способом – наклеивание тонких разрезных ниток   на готовую поверхность.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1340768"/>
            <a:ext cx="415617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Monotype Corsiva" pitchFamily="66" charset="0"/>
              </a:rPr>
              <a:t>Ю. </a:t>
            </a:r>
            <a:r>
              <a:rPr lang="ru-RU" sz="2000" b="1" dirty="0" err="1">
                <a:latin typeface="Monotype Corsiva" pitchFamily="66" charset="0"/>
              </a:rPr>
              <a:t>Дулепина</a:t>
            </a:r>
            <a:endParaRPr lang="ru-RU" sz="2000" b="1" dirty="0">
              <a:latin typeface="Monotype Corsiva" pitchFamily="66" charset="0"/>
            </a:endParaRPr>
          </a:p>
          <a:p>
            <a:pPr algn="ctr"/>
            <a:r>
              <a:rPr lang="ru-RU" sz="2000" b="1" dirty="0">
                <a:latin typeface="Monotype Corsiva" pitchFamily="66" charset="0"/>
              </a:rPr>
              <a:t>Раз, два, три, четыре, пять,</a:t>
            </a:r>
          </a:p>
          <a:p>
            <a:pPr algn="ctr"/>
            <a:r>
              <a:rPr lang="ru-RU" sz="2000" b="1" dirty="0">
                <a:latin typeface="Monotype Corsiva" pitchFamily="66" charset="0"/>
              </a:rPr>
              <a:t>Будем вишни собирать,</a:t>
            </a:r>
          </a:p>
          <a:p>
            <a:pPr algn="ctr"/>
            <a:r>
              <a:rPr lang="ru-RU" sz="2000" b="1" dirty="0">
                <a:latin typeface="Monotype Corsiva" pitchFamily="66" charset="0"/>
              </a:rPr>
              <a:t>Наберём ведёрочко</a:t>
            </a:r>
          </a:p>
          <a:p>
            <a:pPr algn="ctr"/>
            <a:r>
              <a:rPr lang="ru-RU" sz="2000" b="1" dirty="0">
                <a:latin typeface="Monotype Corsiva" pitchFamily="66" charset="0"/>
              </a:rPr>
              <a:t>Полненькое, с горочкой.</a:t>
            </a:r>
          </a:p>
          <a:p>
            <a:pPr algn="ctr"/>
            <a:r>
              <a:rPr lang="ru-RU" sz="2000" b="1" dirty="0">
                <a:latin typeface="Monotype Corsiva" pitchFamily="66" charset="0"/>
              </a:rPr>
              <a:t>Вишенки </a:t>
            </a:r>
            <a:r>
              <a:rPr lang="ru-RU" sz="2000" b="1" dirty="0" smtClean="0">
                <a:latin typeface="Monotype Corsiva" pitchFamily="66" charset="0"/>
              </a:rPr>
              <a:t>бордовые. Будем </a:t>
            </a:r>
            <a:r>
              <a:rPr lang="ru-RU" sz="2000" b="1" dirty="0">
                <a:latin typeface="Monotype Corsiva" pitchFamily="66" charset="0"/>
              </a:rPr>
              <a:t>мы здоровые!</a:t>
            </a:r>
          </a:p>
          <a:p>
            <a:pPr algn="ctr"/>
            <a:r>
              <a:rPr lang="ru-RU" sz="2000" b="1" dirty="0">
                <a:latin typeface="Monotype Corsiva" pitchFamily="66" charset="0"/>
              </a:rPr>
              <a:t>Соберём с </a:t>
            </a:r>
            <a:r>
              <a:rPr lang="ru-RU" sz="2000" b="1" dirty="0" smtClean="0">
                <a:latin typeface="Monotype Corsiva" pitchFamily="66" charset="0"/>
              </a:rPr>
              <a:t>кусточка. Кушай</a:t>
            </a:r>
            <a:r>
              <a:rPr lang="ru-RU" sz="2000" b="1" dirty="0">
                <a:latin typeface="Monotype Corsiva" pitchFamily="66" charset="0"/>
              </a:rPr>
              <a:t>, сын и дочка!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28" y="1196752"/>
            <a:ext cx="2459672" cy="2031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73016"/>
            <a:ext cx="2762592" cy="1942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97152"/>
            <a:ext cx="3056856" cy="18508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7052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Monotype Corsiva" pitchFamily="66" charset="0"/>
              </a:rPr>
              <a:t>Аппликация «Апельсин». </a:t>
            </a:r>
            <a:endParaRPr lang="ru-RU" dirty="0" smtClean="0">
              <a:latin typeface="Monotype Corsiva" pitchFamily="66" charset="0"/>
            </a:endParaRPr>
          </a:p>
          <a:p>
            <a:r>
              <a:rPr lang="ru-RU" dirty="0" smtClean="0">
                <a:latin typeface="Monotype Corsiva" pitchFamily="66" charset="0"/>
              </a:rPr>
              <a:t>Цель</a:t>
            </a:r>
            <a:r>
              <a:rPr lang="ru-RU" dirty="0">
                <a:latin typeface="Monotype Corsiva" pitchFamily="66" charset="0"/>
              </a:rPr>
              <a:t>: учить детей изображать апельсин нетрадиционным способом – наклеивание отрывных кусочков бумаги  на готовую поверхность.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1341917"/>
            <a:ext cx="53640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Monotype Corsiva" pitchFamily="66" charset="0"/>
              </a:rPr>
              <a:t>А. Деев</a:t>
            </a:r>
          </a:p>
          <a:p>
            <a:pPr algn="ctr"/>
            <a:r>
              <a:rPr lang="ru-RU" sz="2000" b="1" dirty="0">
                <a:latin typeface="Monotype Corsiva" pitchFamily="66" charset="0"/>
              </a:rPr>
              <a:t>Ярко-жёлтый апельсин</a:t>
            </a:r>
          </a:p>
          <a:p>
            <a:pPr algn="ctr"/>
            <a:r>
              <a:rPr lang="ru-RU" sz="2000" b="1" dirty="0">
                <a:latin typeface="Monotype Corsiva" pitchFamily="66" charset="0"/>
              </a:rPr>
              <a:t>Милый, жёлтый мячик</a:t>
            </a:r>
          </a:p>
          <a:p>
            <a:pPr algn="ctr"/>
            <a:r>
              <a:rPr lang="ru-RU" sz="2000" b="1" dirty="0">
                <a:latin typeface="Monotype Corsiva" pitchFamily="66" charset="0"/>
              </a:rPr>
              <a:t>Я тебя кручу – верчу</a:t>
            </a:r>
          </a:p>
          <a:p>
            <a:pPr algn="ctr"/>
            <a:r>
              <a:rPr lang="ru-RU" sz="2000" b="1" dirty="0">
                <a:latin typeface="Monotype Corsiva" pitchFamily="66" charset="0"/>
              </a:rPr>
              <a:t>Скушать я тебя хочу!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1331613"/>
            <a:ext cx="2664298" cy="3025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99832"/>
            <a:ext cx="2808312" cy="3199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7696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56232"/>
            <a:ext cx="3171848" cy="2220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919" y="4221088"/>
            <a:ext cx="3195033" cy="2308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332656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Monotype Corsiva" pitchFamily="66" charset="0"/>
              </a:rPr>
              <a:t>Аппликация «Арбуз»</a:t>
            </a:r>
          </a:p>
          <a:p>
            <a:r>
              <a:rPr lang="ru-RU" sz="2000" dirty="0" smtClean="0">
                <a:latin typeface="Monotype Corsiva" pitchFamily="66" charset="0"/>
              </a:rPr>
              <a:t>Цель: учить детей изображать арбуз нетрадиционным способом – аккуратно насыпать мелкий аквариумный песок на готовую поверхность.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1502782"/>
            <a:ext cx="47880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Monotype Corsiva" pitchFamily="66" charset="0"/>
              </a:rPr>
              <a:t>Нина С.</a:t>
            </a:r>
          </a:p>
          <a:p>
            <a:pPr algn="ctr"/>
            <a:endParaRPr lang="ru-RU" sz="2000" b="1" dirty="0">
              <a:latin typeface="Monotype Corsiva" pitchFamily="66" charset="0"/>
            </a:endParaRPr>
          </a:p>
          <a:p>
            <a:pPr algn="ctr"/>
            <a:r>
              <a:rPr lang="ru-RU" sz="2000" b="1" dirty="0">
                <a:latin typeface="Monotype Corsiva" pitchFamily="66" charset="0"/>
              </a:rPr>
              <a:t>Я - весёлый арбуз </a:t>
            </a:r>
            <a:r>
              <a:rPr lang="ru-RU" sz="2000" b="1" dirty="0" smtClean="0">
                <a:latin typeface="Monotype Corsiva" pitchFamily="66" charset="0"/>
              </a:rPr>
              <a:t>- вкусный </a:t>
            </a:r>
            <a:r>
              <a:rPr lang="ru-RU" sz="2000" b="1" dirty="0">
                <a:latin typeface="Monotype Corsiva" pitchFamily="66" charset="0"/>
              </a:rPr>
              <a:t>радостный груз!</a:t>
            </a:r>
          </a:p>
          <a:p>
            <a:pPr algn="ctr"/>
            <a:r>
              <a:rPr lang="ru-RU" sz="2000" b="1" dirty="0">
                <a:latin typeface="Monotype Corsiva" pitchFamily="66" charset="0"/>
              </a:rPr>
              <a:t>Мой зелёный </a:t>
            </a:r>
            <a:r>
              <a:rPr lang="ru-RU" sz="2000" b="1" dirty="0" smtClean="0">
                <a:latin typeface="Monotype Corsiva" pitchFamily="66" charset="0"/>
              </a:rPr>
              <a:t>наряд очень </a:t>
            </a:r>
            <a:r>
              <a:rPr lang="ru-RU" sz="2000" b="1" dirty="0">
                <a:latin typeface="Monotype Corsiva" pitchFamily="66" charset="0"/>
              </a:rPr>
              <a:t>радует взгляд!</a:t>
            </a:r>
          </a:p>
          <a:p>
            <a:pPr algn="ctr"/>
            <a:r>
              <a:rPr lang="ru-RU" sz="2000" b="1" dirty="0">
                <a:latin typeface="Monotype Corsiva" pitchFamily="66" charset="0"/>
              </a:rPr>
              <a:t>Он, почти... как </a:t>
            </a:r>
            <a:r>
              <a:rPr lang="ru-RU" sz="2000" b="1" dirty="0" smtClean="0">
                <a:latin typeface="Monotype Corsiva" pitchFamily="66" charset="0"/>
              </a:rPr>
              <a:t>броня, защищает </a:t>
            </a:r>
            <a:r>
              <a:rPr lang="ru-RU" sz="2000" b="1" dirty="0">
                <a:latin typeface="Monotype Corsiva" pitchFamily="66" charset="0"/>
              </a:rPr>
              <a:t>меня! -</a:t>
            </a:r>
          </a:p>
          <a:p>
            <a:pPr algn="ctr"/>
            <a:r>
              <a:rPr lang="ru-RU" sz="2000" b="1" dirty="0">
                <a:latin typeface="Monotype Corsiva" pitchFamily="66" charset="0"/>
              </a:rPr>
              <a:t>Чтобы мог ваш </a:t>
            </a:r>
            <a:r>
              <a:rPr lang="ru-RU" sz="2000" b="1" dirty="0" smtClean="0">
                <a:latin typeface="Monotype Corsiva" pitchFamily="66" charset="0"/>
              </a:rPr>
              <a:t>Арбуз сохранить </a:t>
            </a:r>
            <a:r>
              <a:rPr lang="ru-RU" sz="2000" b="1" dirty="0">
                <a:latin typeface="Monotype Corsiva" pitchFamily="66" charset="0"/>
              </a:rPr>
              <a:t>нежный вкус!</a:t>
            </a:r>
          </a:p>
        </p:txBody>
      </p:sp>
    </p:spTree>
    <p:extLst>
      <p:ext uri="{BB962C8B-B14F-4D97-AF65-F5344CB8AC3E}">
        <p14:creationId xmlns:p14="http://schemas.microsoft.com/office/powerpoint/2010/main" val="2904065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6409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Аппликация </a:t>
            </a:r>
            <a:r>
              <a:rPr lang="ru-RU" dirty="0">
                <a:latin typeface="Monotype Corsiva" pitchFamily="66" charset="0"/>
              </a:rPr>
              <a:t>«</a:t>
            </a:r>
            <a:r>
              <a:rPr lang="ru-RU" dirty="0" smtClean="0">
                <a:latin typeface="Monotype Corsiva" pitchFamily="66" charset="0"/>
              </a:rPr>
              <a:t>Яблоко».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учить детей изображать ягоды вишни нетрадиционным способом – наклеивание тонких разрезных ниток   на готовую поверхность.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76464" y="1463203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Monotype Corsiva" pitchFamily="66" charset="0"/>
              </a:rPr>
              <a:t>Т. </a:t>
            </a:r>
            <a:r>
              <a:rPr lang="ru-RU" sz="2000" b="1" dirty="0" err="1">
                <a:latin typeface="Monotype Corsiva" pitchFamily="66" charset="0"/>
              </a:rPr>
              <a:t>Кунилова</a:t>
            </a:r>
            <a:endParaRPr lang="ru-RU" sz="2000" b="1" dirty="0">
              <a:latin typeface="Monotype Corsiva" pitchFamily="66" charset="0"/>
            </a:endParaRPr>
          </a:p>
          <a:p>
            <a:pPr algn="ctr"/>
            <a:r>
              <a:rPr lang="ru-RU" sz="2000" b="1" dirty="0">
                <a:latin typeface="Monotype Corsiva" pitchFamily="66" charset="0"/>
              </a:rPr>
              <a:t>Агу, агу, </a:t>
            </a:r>
            <a:r>
              <a:rPr lang="ru-RU" sz="2000" b="1" dirty="0" err="1">
                <a:latin typeface="Monotype Corsiva" pitchFamily="66" charset="0"/>
              </a:rPr>
              <a:t>агушеньки</a:t>
            </a:r>
            <a:r>
              <a:rPr lang="ru-RU" sz="2000" b="1" dirty="0">
                <a:latin typeface="Monotype Corsiva" pitchFamily="66" charset="0"/>
              </a:rPr>
              <a:t>!</a:t>
            </a:r>
          </a:p>
          <a:p>
            <a:pPr algn="ctr"/>
            <a:r>
              <a:rPr lang="ru-RU" sz="2000" b="1" dirty="0">
                <a:latin typeface="Monotype Corsiva" pitchFamily="66" charset="0"/>
              </a:rPr>
              <a:t>Яблоко Андрюшеньке - </a:t>
            </a:r>
          </a:p>
          <a:p>
            <a:pPr algn="ctr"/>
            <a:r>
              <a:rPr lang="ru-RU" sz="2000" b="1" dirty="0">
                <a:latin typeface="Monotype Corsiva" pitchFamily="66" charset="0"/>
              </a:rPr>
              <a:t>Прямо в руки -  прыг-скок!</a:t>
            </a:r>
          </a:p>
          <a:p>
            <a:pPr algn="ctr"/>
            <a:r>
              <a:rPr lang="ru-RU" sz="2000" b="1" dirty="0">
                <a:latin typeface="Monotype Corsiva" pitchFamily="66" charset="0"/>
              </a:rPr>
              <a:t>Ну-ка, съешь меня, дружок!</a:t>
            </a:r>
          </a:p>
          <a:p>
            <a:pPr algn="ctr"/>
            <a:r>
              <a:rPr lang="ru-RU" sz="2000" b="1" dirty="0">
                <a:latin typeface="Monotype Corsiva" pitchFamily="66" charset="0"/>
              </a:rPr>
              <a:t>Круглобокое, краснощекое.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363178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922735"/>
            <a:ext cx="3960440" cy="2699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3504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42370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Monotype Corsiva" pitchFamily="66" charset="0"/>
                <a:cs typeface="Times New Roman" pitchFamily="18" charset="0"/>
              </a:rPr>
              <a:t>Полученный результат от проведённой работы.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	У детей появились элементарные знания о  фруктах.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	У детей пополнился словарный запас.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 В группе организована выставка детских работ «Удивительные фрукты».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5. Совместные работы воспитателя и детей по изготовлению фруктов будут использованы при оформлении  книжки – самоделки.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6. Полученная книжка – самоделка будет отправлена на районный смотр – конкурс «Теремок сказок».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8704" y="5373216"/>
            <a:ext cx="85952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Список использованной литературы: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	«Планирование образовательной деятельности с дошкольниками в режиме дня. Первая младшая группа». Авторы: Тимофеева Л. Л.,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Корнеичева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Е. Е., Грачёва Н. И., 2012г.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	http://www.numama.ru/blogs/kopilka-detskih-stihov/stihi-pro-banan.html (электронный ресурс).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55603" y="2393135"/>
            <a:ext cx="3085511" cy="23164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Documents and Settings\Наташа\Рабочий стол\Рабочая\фото дети\фото удив фрукты\nMM4WSGdUc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2232248" cy="2977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9220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77</TotalTime>
  <Words>423</Words>
  <Application>Microsoft Office PowerPoint</Application>
  <PresentationFormat>Экран (4:3)</PresentationFormat>
  <Paragraphs>73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Наташа</cp:lastModifiedBy>
  <cp:revision>25</cp:revision>
  <dcterms:modified xsi:type="dcterms:W3CDTF">2015-10-13T17:02:03Z</dcterms:modified>
</cp:coreProperties>
</file>