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2"/>
  </p:notesMasterIdLst>
  <p:sldIdLst>
    <p:sldId id="256" r:id="rId2"/>
    <p:sldId id="341" r:id="rId3"/>
    <p:sldId id="257" r:id="rId4"/>
    <p:sldId id="258" r:id="rId5"/>
    <p:sldId id="340" r:id="rId6"/>
    <p:sldId id="295" r:id="rId7"/>
    <p:sldId id="262" r:id="rId8"/>
    <p:sldId id="263" r:id="rId9"/>
    <p:sldId id="264" r:id="rId10"/>
    <p:sldId id="265" r:id="rId11"/>
    <p:sldId id="266" r:id="rId12"/>
    <p:sldId id="337" r:id="rId13"/>
    <p:sldId id="268" r:id="rId14"/>
    <p:sldId id="339" r:id="rId15"/>
    <p:sldId id="271" r:id="rId16"/>
    <p:sldId id="272" r:id="rId17"/>
    <p:sldId id="318" r:id="rId18"/>
    <p:sldId id="308" r:id="rId19"/>
    <p:sldId id="286" r:id="rId20"/>
    <p:sldId id="325" r:id="rId21"/>
    <p:sldId id="329" r:id="rId22"/>
    <p:sldId id="326" r:id="rId23"/>
    <p:sldId id="331" r:id="rId24"/>
    <p:sldId id="288" r:id="rId25"/>
    <p:sldId id="332" r:id="rId26"/>
    <p:sldId id="334" r:id="rId27"/>
    <p:sldId id="336" r:id="rId28"/>
    <p:sldId id="290" r:id="rId29"/>
    <p:sldId id="294" r:id="rId30"/>
    <p:sldId id="30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427" autoAdjust="0"/>
  </p:normalViewPr>
  <p:slideViewPr>
    <p:cSldViewPr>
      <p:cViewPr>
        <p:scale>
          <a:sx n="84" d="100"/>
          <a:sy n="84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1742F-31E2-4804-8C7D-AB877CCEA3D2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B5435-D849-4E08-B18D-9825D15A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7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75531-F1C1-4B84-8DA1-10035F5B7D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B5435-D849-4E08-B18D-9825D15AD5E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A4C02-A018-4754-8329-1F9B028DA1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D5CE-E29C-451B-8CA7-E71EB1A6569A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9CEE-A1E1-445D-B3E4-1F53422B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76AA-CACD-41FC-8879-27D91EC5296E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B399-44D4-4F53-84E4-BAFB4DDF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7CA5-4535-45AA-BDA4-2D7C4B41C38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DDAA-5A02-4B36-A599-E3E35388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A5A4-9A98-46CD-80F3-BFFB0194167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8539-3D0E-49BA-91AF-89DFED68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ED1-8A64-4B0C-9833-BCC0849E4952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0668-92A2-4BD2-81DE-EE558DB90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2265-EBA2-407E-BC72-91EAF67C27C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E751-26B6-4397-8AE6-BB5F5CB78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6FA1-4DE6-427B-8EC8-CD7F945607A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1058-5A2E-49B3-A5AA-14311ABD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BE9E-251D-4F17-AA3B-06347F29A61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44E2-8603-4525-B575-46C01727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C54E-EF73-493B-81A3-79C729464185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1D1F-0488-4B5C-AED4-7E498600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1D47-AA49-4AB6-B5D1-BCE09631D48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E1A7-97A2-4D7E-9A7D-6EB9AB669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4468-C46C-4983-B8CA-DB721685D773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D0F3-76F4-46AD-A84A-8C1F8E057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20180-57F6-4EF8-9AAE-468F53A768A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56E21-3C7D-45E0-85DD-B4EC74878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Методическая разработка на тему: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57438"/>
            <a:ext cx="8083624" cy="4071937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4900" b="1" dirty="0" smtClean="0"/>
              <a:t>Стеклянный мольберт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4900" b="1" dirty="0" smtClean="0"/>
              <a:t>«Прозрачное чудо»</a:t>
            </a:r>
          </a:p>
          <a:p>
            <a:pPr marR="0" eaLnBrk="1" hangingPunct="1">
              <a:lnSpc>
                <a:spcPct val="80000"/>
              </a:lnSpc>
            </a:pPr>
            <a:endParaRPr lang="ru-RU" sz="2400" b="1" dirty="0" smtClean="0"/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Выполнила: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Воспитатель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МБДОУ Великооктябрьский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детский сад </a:t>
            </a:r>
            <a:r>
              <a:rPr lang="ru-RU" sz="2400" b="1" dirty="0"/>
              <a:t> </a:t>
            </a:r>
            <a:r>
              <a:rPr lang="ru-RU" sz="2400" b="1" dirty="0" smtClean="0"/>
              <a:t>«Белочка»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400" b="1" dirty="0" smtClean="0"/>
              <a:t>Григорьева А.В.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 Штампы и печати. 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Сейчас в продаже встречаются наборы штампов для детского творчества. Благодаря ним ребёнок может дополнить свой рисунок подходящими отпечатками. Но если у вас нет таких штампов, не беда. Ведь печатать можно чем угодно. Именно это и будет настоящим творчеством. А еще можно сделать самодельные штампы из картофеля. Для этого разрежьте крупную картофелину пополам, возьмите одну половинку и при помощи острого ножа уберите со среза лишнюю мякоть таким образом, чтобы осталась выступающая поверхность в виде какой-нибудь фигурки: звездочки, ромбика, рыбки. Теперь малыш сможет нарисовать ночное небо и луну, а звезды напечатать, обмокнув картофельный штамп в краску или украсить платье волшебной принцессе аккуратными ромбиками. "Шлепать" такими самодельными штампами очень нравится ребятам.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Поролоновые рисунки.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3851920" cy="4725963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Почему-то мы все склонны думать, что, если рисуем красками, то обязательно и кисточкой. На помощь может прийти поролон. Советуем сделать из него самые разные разнообразные маленькие геометрические фигурки, а затем прикрепить их тонкой проволокой к палочке или карандашу (не заточенному). Орудие труда уже готово. Теперь его можно обмакнуть в краску и методом штампов рисовать красные треугольники, желтые кружки, зеленые квадраты (весь поролон в отличие от ваты хорошо моется).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Тёма\РАБОЧИЙ СТОЛ\фото февраль\DSCN05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195" y="1988840"/>
            <a:ext cx="4884605" cy="366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dirty="0" smtClean="0"/>
              <a:t>«Снежная </a:t>
            </a:r>
            <a:r>
              <a:rPr lang="ru-RU" sz="4800" dirty="0" smtClean="0"/>
              <a:t>буря» </a:t>
            </a:r>
            <a:r>
              <a:rPr lang="ru-RU" sz="2800" dirty="0" smtClean="0"/>
              <a:t>(зубная паста и гуашь).</a:t>
            </a:r>
            <a:endParaRPr lang="ru-RU" sz="2800" dirty="0"/>
          </a:p>
        </p:txBody>
      </p:sp>
      <p:pic>
        <p:nvPicPr>
          <p:cNvPr id="2050" name="Picture 2" descr="C:\Users\Тёма\РАБОЧИЙ СТОЛ\фото февраль\DSCN05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82" y="1988840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Тёма\РАБОЧИЙ СТОЛ\фото февраль\DSCN05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4038600" cy="416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9256" cy="1296144"/>
          </a:xfrm>
        </p:spPr>
        <p:txBody>
          <a:bodyPr/>
          <a:lstStyle/>
          <a:p>
            <a:pPr eaLnBrk="1" hangingPunct="1"/>
            <a:r>
              <a:rPr lang="ru-RU" b="1" dirty="0" smtClean="0"/>
              <a:t> Рисование маркером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7"/>
            <a:ext cx="2952328" cy="424847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   Виды рисования:</a:t>
            </a:r>
            <a:r>
              <a:rPr lang="ru-RU" sz="2400" dirty="0" smtClean="0"/>
              <a:t> обводка, штриховка, дорисовка недостающих деталей, одновременное рисование по замыслу.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074" name="Picture 2" descr="C:\Users\Тёма\РАБОЧИЙ СТОЛ\фото февраль\DSCN0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346443" cy="400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algn="ctr"/>
            <a:r>
              <a:rPr lang="ru-RU" dirty="0" smtClean="0"/>
              <a:t>«Обведи и дополни рисунок»</a:t>
            </a:r>
            <a:endParaRPr lang="ru-RU" dirty="0"/>
          </a:p>
        </p:txBody>
      </p:sp>
      <p:pic>
        <p:nvPicPr>
          <p:cNvPr id="5123" name="Picture 3" descr="C:\Users\Тёма\РАБОЧИЙ СТОЛ\фото февраль\DSCN05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870" t="5704"/>
          <a:stretch>
            <a:fillRect/>
          </a:stretch>
        </p:blipFill>
        <p:spPr bwMode="auto">
          <a:xfrm>
            <a:off x="1381939" y="1484784"/>
            <a:ext cx="6286405" cy="498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Очень интересно совмещать рисование и аппликацию: ребёнок рисует рисунок, а некоторые детали приклеивает из ткани, ваты, цветной бумаги.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ru-RU" b="1" dirty="0" smtClean="0"/>
              <a:t> -</a:t>
            </a:r>
            <a:r>
              <a:rPr lang="ru-RU" sz="4800" b="1" dirty="0" smtClean="0"/>
              <a:t>Рисунок</a:t>
            </a:r>
            <a:r>
              <a:rPr lang="ru-RU" b="1" dirty="0" smtClean="0"/>
              <a:t> плюс. </a:t>
            </a:r>
            <a:endParaRPr lang="ru-RU" dirty="0" smtClean="0"/>
          </a:p>
        </p:txBody>
      </p:sp>
      <p:pic>
        <p:nvPicPr>
          <p:cNvPr id="6" name="Рисунок 5" descr="DSC011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88" y="1357313"/>
            <a:ext cx="3965575" cy="52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9371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Предложите ребенку нарисовать что-нибудь с натуры, что-то такое, что ему по-настоящему интересно. Например, кошку или любимую игрушку. Такое рисование развивает наблюдательность, учит ребёнка изображать что-либо не как захочется, а чтобы было похоже на оригинал. Для этого нужно правильно передать и форму, и цвет, и пропорции. Для начала рассмотрите игрушку вместе, обращая внимание на характерные детали, а потом пусть ребенок попробует ее изобразить. Не беда, если будет получаться не сразу. Все равно похвалите юного художника, а затем поинтересуйтесь, чем отличается нарисованная игрушка от настоящей. Так ему будет легче заметить свои неточности.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2875" y="714375"/>
            <a:ext cx="8472488" cy="1133475"/>
          </a:xfrm>
        </p:spPr>
        <p:txBody>
          <a:bodyPr/>
          <a:lstStyle/>
          <a:p>
            <a:r>
              <a:rPr lang="ru-RU" sz="4400" b="1" dirty="0" smtClean="0"/>
              <a:t>- Рисуем с натуры.</a:t>
            </a:r>
            <a:endParaRPr lang="ru-RU" sz="4400" dirty="0" smtClean="0"/>
          </a:p>
        </p:txBody>
      </p:sp>
      <p:pic>
        <p:nvPicPr>
          <p:cNvPr id="4" name="Рисунок 3" descr="DSC0109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143000"/>
            <a:ext cx="4143375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214313" y="221456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3" name="Рисунок 2" descr="Prozrashnui_malber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071563"/>
            <a:ext cx="4619625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836712"/>
            <a:ext cx="25574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j-lt"/>
              </a:rPr>
              <a:t>Юный портретист</a:t>
            </a:r>
            <a:r>
              <a:rPr lang="en-US" sz="3200" b="1" dirty="0">
                <a:latin typeface="+mj-lt"/>
              </a:rPr>
              <a:t>.</a:t>
            </a:r>
            <a:endParaRPr lang="ru-RU" sz="3200" b="1" dirty="0">
              <a:latin typeface="+mj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143125"/>
            <a:ext cx="3857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   Можно рисовать портреты: автопортрет, глядя на себя в зеркало,  портрет друга,  или портрет мамы, рассматривая ее фотографию. Вспомните вместе с ребёнком, какие у мамы волосы: длинные или короткие, светлые или темные. Какие глаза, рост. А может ребёнок захочет нарисовать свою подружку или друга?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50" y="200025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onstantia" pitchFamily="18" charset="0"/>
              </a:rPr>
              <a:t>Предлагаю  поиграть  в следующие игры</a:t>
            </a:r>
          </a:p>
        </p:txBody>
      </p:sp>
      <p:pic>
        <p:nvPicPr>
          <p:cNvPr id="19458" name="Picture 2" descr="http://www.websites-development.net/tl_files/vashsite/images/portfolio/graphic-design/art-design-graphics-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475038"/>
            <a:ext cx="37052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3407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Игра для самых маленьких "Дождик, дождик, кап, кап, кап".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5143500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Задачи: </a:t>
            </a:r>
            <a:endParaRPr lang="en-US" sz="4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900" dirty="0" smtClean="0"/>
              <a:t>      </a:t>
            </a:r>
            <a:r>
              <a:rPr lang="ru-RU" sz="4900" dirty="0" smtClean="0"/>
              <a:t>1</a:t>
            </a:r>
            <a:r>
              <a:rPr lang="en-US" sz="4900" dirty="0" smtClean="0"/>
              <a:t>.</a:t>
            </a:r>
            <a:r>
              <a:rPr lang="ru-RU" sz="4900" dirty="0" smtClean="0"/>
              <a:t>обучать приемам "пальцевой живописи";</a:t>
            </a:r>
            <a:endParaRPr lang="en-US" sz="4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900" dirty="0" smtClean="0"/>
              <a:t>    </a:t>
            </a:r>
            <a:r>
              <a:rPr lang="ru-RU" sz="4900" dirty="0" smtClean="0"/>
              <a:t> </a:t>
            </a:r>
            <a:r>
              <a:rPr lang="en-US" sz="4900" dirty="0" smtClean="0"/>
              <a:t>2.</a:t>
            </a:r>
            <a:r>
              <a:rPr lang="ru-RU" sz="4900" dirty="0" smtClean="0"/>
              <a:t>развивать зрительно – двигательную координацию;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     3</a:t>
            </a:r>
            <a:r>
              <a:rPr lang="en-US" sz="4900" dirty="0" smtClean="0"/>
              <a:t>.</a:t>
            </a:r>
            <a:r>
              <a:rPr lang="ru-RU" sz="4900" dirty="0" smtClean="0"/>
              <a:t>формировать умения адекватно относиться к изобразительному материалу (не есть краски, не разбрызгивать воду и краски, не размазывать краски по телу или по столу), подрожать действиям педагога, принимать помощь с его стороны.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 Оборудование: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       стеклянный мольберт, гуашь синего цвета. Пластиковая тарелочка, влажные салфетки для вытирания пальцев руки, халат.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Ход  игры: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4900" dirty="0" smtClean="0"/>
              <a:t>       1. Обмакнем один палец в синюю краску 2. Нарисуем капельки дождя, используя краску синего цвета. Вместе радуемся полученному изображению.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Тёма\РАБОЧИЙ СТОЛ\Новая папка\DSCN0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481" r="10850" b="152"/>
          <a:stretch>
            <a:fillRect/>
          </a:stretch>
        </p:blipFill>
        <p:spPr bwMode="auto">
          <a:xfrm>
            <a:off x="5724128" y="476672"/>
            <a:ext cx="30963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Тёма\РАБОЧИЙ СТОЛ\Новая папка\DSCN0513.JPG"/>
          <p:cNvPicPr>
            <a:picLocks noChangeAspect="1" noChangeArrowheads="1"/>
          </p:cNvPicPr>
          <p:nvPr/>
        </p:nvPicPr>
        <p:blipFill>
          <a:blip r:embed="rId3" cstate="print"/>
          <a:srcRect l="5769" r="19231"/>
          <a:stretch>
            <a:fillRect/>
          </a:stretch>
        </p:blipFill>
        <p:spPr bwMode="auto">
          <a:xfrm flipH="1">
            <a:off x="4211960" y="3429000"/>
            <a:ext cx="33432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Прозрачный мольберт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143000"/>
            <a:ext cx="4143375" cy="57150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dirty="0" smtClean="0"/>
              <a:t>          Прозрачный настольный мольберт из небьющегося стекла в деревянной раме. Копии сделанных рисунков можно сохранять, осторожно приложив к сырому рисунку лист бумаги (если рисунок уже подсох, слегка увлажните его, побрызгав водой из пульверизатора).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dirty="0" smtClean="0"/>
              <a:t>      Размер 58×78×8 см.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dirty="0" smtClean="0"/>
              <a:t>      Занятия живописью на стекле – прекрасный способ творческого самовыражения детей, способствующий развитию у них коммуникативных навыков. Рисуя на стекле чей-то портрет, даже застенчивый ребенок получает возможность внимательно всмотреться в этого человека, встретиться с ним взглядом, установить непосредственный контакт.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900" b="1" i="1" dirty="0" smtClean="0"/>
              <a:t>     Пользуйтесь только </a:t>
            </a:r>
            <a:r>
              <a:rPr lang="ru-RU" sz="2900" b="1" i="1" dirty="0" err="1" smtClean="0"/>
              <a:t>водо-растворимыми</a:t>
            </a:r>
            <a:r>
              <a:rPr lang="ru-RU" sz="2900" b="1" i="1" dirty="0" smtClean="0"/>
              <a:t> красками.</a:t>
            </a:r>
            <a:endParaRPr lang="ru-RU" sz="2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6" name="Picture 2" descr="C:\Documents and Settings\User\Мои документы\рисунки\04.07.2014\DSC0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40288" y="1214438"/>
            <a:ext cx="4127500" cy="5500687"/>
          </a:xfr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556792"/>
          </a:xfrm>
        </p:spPr>
        <p:txBody>
          <a:bodyPr/>
          <a:lstStyle/>
          <a:p>
            <a:pPr algn="ctr"/>
            <a:r>
              <a:rPr lang="ru-RU" dirty="0" smtClean="0"/>
              <a:t>«Заполни аквариум рыбками»</a:t>
            </a:r>
            <a:endParaRPr lang="ru-RU" dirty="0"/>
          </a:p>
        </p:txBody>
      </p:sp>
      <p:pic>
        <p:nvPicPr>
          <p:cNvPr id="2050" name="Picture 2" descr="C:\Users\Тёма\РАБОЧИЙ СТОЛ\Новая папка\DSCN0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Тёма\РАБОЧИЙ СТОЛ\Новая папка\DSCN0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924944"/>
            <a:ext cx="4596573" cy="344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ёма\РАБОЧИЙ СТОЛ\фото февраль\100NIKON\DSCN0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874385" cy="365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Тёма\РАБОЧИЙ СТОЛ\фото февраль\100NIKON\DSCN0532.JPG"/>
          <p:cNvPicPr>
            <a:picLocks noChangeAspect="1" noChangeArrowheads="1"/>
          </p:cNvPicPr>
          <p:nvPr/>
        </p:nvPicPr>
        <p:blipFill>
          <a:blip r:embed="rId3" cstate="print"/>
          <a:srcRect l="11573" t="34718" r="16098" b="3561"/>
          <a:stretch>
            <a:fillRect/>
          </a:stretch>
        </p:blipFill>
        <p:spPr bwMode="auto">
          <a:xfrm>
            <a:off x="1907704" y="188640"/>
            <a:ext cx="4536504" cy="290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Тёма\РАБОЧИЙ СТОЛ\фото февраль\100NIKON\DSCN0524.JPG"/>
          <p:cNvPicPr>
            <a:picLocks noChangeAspect="1" noChangeArrowheads="1"/>
          </p:cNvPicPr>
          <p:nvPr/>
        </p:nvPicPr>
        <p:blipFill>
          <a:blip r:embed="rId4" cstate="print"/>
          <a:srcRect l="13475" t="8900" r="12589" b="-128"/>
          <a:stretch>
            <a:fillRect/>
          </a:stretch>
        </p:blipFill>
        <p:spPr bwMode="auto">
          <a:xfrm>
            <a:off x="179512" y="3140968"/>
            <a:ext cx="4032448" cy="337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04856" cy="908720"/>
          </a:xfrm>
        </p:spPr>
        <p:txBody>
          <a:bodyPr/>
          <a:lstStyle/>
          <a:p>
            <a:pPr algn="ctr"/>
            <a:r>
              <a:rPr lang="ru-RU" dirty="0" smtClean="0"/>
              <a:t>« Укрась вазу»</a:t>
            </a:r>
            <a:endParaRPr lang="ru-RU" dirty="0"/>
          </a:p>
        </p:txBody>
      </p:sp>
      <p:pic>
        <p:nvPicPr>
          <p:cNvPr id="5122" name="Picture 2" descr="C:\Users\Тёма\РАБОЧИЙ СТОЛ\фото февраль\100NIKON\DSCN0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426" r="12500"/>
          <a:stretch>
            <a:fillRect/>
          </a:stretch>
        </p:blipFill>
        <p:spPr bwMode="auto">
          <a:xfrm>
            <a:off x="177024" y="836712"/>
            <a:ext cx="43949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Тёма\РАБОЧИЙ СТОЛ\фото февраль\100NIKON\DSCN0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878" r="12583"/>
          <a:stretch>
            <a:fillRect/>
          </a:stretch>
        </p:blipFill>
        <p:spPr bwMode="auto">
          <a:xfrm>
            <a:off x="4336760" y="3140968"/>
            <a:ext cx="480724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ёма\РАБОЧИЙ СТОЛ\фото февраль\100NIKON\DSCN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274652" cy="5455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28625"/>
            <a:ext cx="7978080" cy="696119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Игра "Рисуем вместе". </a:t>
            </a:r>
            <a:endParaRPr lang="ru-RU" dirty="0" smtClean="0"/>
          </a:p>
        </p:txBody>
      </p:sp>
      <p:pic>
        <p:nvPicPr>
          <p:cNvPr id="7170" name="Picture 2" descr="C:\Users\Тёма\РАБОЧИЙ СТОЛ\фото февраль\100NIKON\DSCN054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25170" t="27458" r="24491"/>
          <a:stretch>
            <a:fillRect/>
          </a:stretch>
        </p:blipFill>
        <p:spPr bwMode="auto">
          <a:xfrm>
            <a:off x="467544" y="1484784"/>
            <a:ext cx="4032448" cy="435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Тёма\РАБОЧИЙ СТОЛ\фото февраль\100NIKON\DSCN0546.JPG"/>
          <p:cNvPicPr>
            <a:picLocks noChangeAspect="1" noChangeArrowheads="1"/>
          </p:cNvPicPr>
          <p:nvPr/>
        </p:nvPicPr>
        <p:blipFill>
          <a:blip r:embed="rId3" cstate="print"/>
          <a:srcRect l="24110" t="30860" r="22849"/>
          <a:stretch>
            <a:fillRect/>
          </a:stretch>
        </p:blipFill>
        <p:spPr bwMode="auto">
          <a:xfrm>
            <a:off x="4572000" y="2276872"/>
            <a:ext cx="4328721" cy="423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ёма\РАБОЧИЙ СТОЛ\фото февраль\100NIKON\DSCN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23" y="442052"/>
            <a:ext cx="7919035" cy="593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052736"/>
          </a:xfrm>
        </p:spPr>
        <p:txBody>
          <a:bodyPr/>
          <a:lstStyle/>
          <a:p>
            <a:pPr algn="ctr"/>
            <a:r>
              <a:rPr lang="ru-RU" dirty="0" smtClean="0"/>
              <a:t>« Обведи по точкам»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Тёма\РАБОЧИЙ СТОЛ\фото февраль\100NIKON\DSCN0537.JPG"/>
          <p:cNvPicPr>
            <a:picLocks noChangeAspect="1" noChangeArrowheads="1"/>
          </p:cNvPicPr>
          <p:nvPr/>
        </p:nvPicPr>
        <p:blipFill>
          <a:blip r:embed="rId2" cstate="print"/>
          <a:srcRect t="4762" r="28571" b="-4762"/>
          <a:stretch>
            <a:fillRect/>
          </a:stretch>
        </p:blipFill>
        <p:spPr bwMode="auto">
          <a:xfrm>
            <a:off x="323528" y="1772816"/>
            <a:ext cx="4680520" cy="491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Тёма\РАБОЧИЙ СТОЛ\фото февраль\100NIKON\DSCN0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ёма\РАБОЧИЙ СТОЛ\фото февраль\100NIKON\DSCN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Тёма\РАБОЧИЙ СТОЛ\фото февраль\100NIKON\DSCN0542.JPG"/>
          <p:cNvPicPr>
            <a:picLocks noChangeAspect="1" noChangeArrowheads="1"/>
          </p:cNvPicPr>
          <p:nvPr/>
        </p:nvPicPr>
        <p:blipFill>
          <a:blip r:embed="rId3" cstate="print"/>
          <a:srcRect t="2338" r="24595"/>
          <a:stretch>
            <a:fillRect/>
          </a:stretch>
        </p:blipFill>
        <p:spPr bwMode="auto">
          <a:xfrm>
            <a:off x="4999803" y="2780928"/>
            <a:ext cx="4043057" cy="392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Игра </a:t>
            </a:r>
            <a:r>
              <a:rPr lang="ru-RU" b="1" smtClean="0"/>
              <a:t>«Укрась</a:t>
            </a:r>
            <a:br>
              <a:rPr lang="ru-RU" b="1" smtClean="0"/>
            </a:br>
            <a:r>
              <a:rPr lang="ru-RU" b="1" smtClean="0"/>
              <a:t> </a:t>
            </a:r>
            <a:r>
              <a:rPr lang="ru-RU" b="1" dirty="0" smtClean="0"/>
              <a:t>Ёлочку»". 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257675" cy="48577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Задачи: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1</a:t>
            </a:r>
            <a:r>
              <a:rPr lang="en-US" dirty="0" smtClean="0"/>
              <a:t>.</a:t>
            </a:r>
            <a:r>
              <a:rPr lang="ru-RU" dirty="0" smtClean="0"/>
              <a:t> развивать </a:t>
            </a:r>
            <a:r>
              <a:rPr lang="ru-RU" dirty="0" err="1" smtClean="0"/>
              <a:t>полисенсорные</a:t>
            </a:r>
            <a:r>
              <a:rPr lang="ru-RU" dirty="0" smtClean="0"/>
              <a:t> способности детей в процессе различения предметов,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2</a:t>
            </a:r>
            <a:r>
              <a:rPr lang="en-US" dirty="0" smtClean="0"/>
              <a:t>.</a:t>
            </a:r>
            <a:r>
              <a:rPr lang="ru-RU" dirty="0" smtClean="0"/>
              <a:t> формировать    коммуникативные навыки, </a:t>
            </a:r>
            <a:r>
              <a:rPr lang="en-US" dirty="0" smtClean="0"/>
              <a:t>3.</a:t>
            </a:r>
            <a:r>
              <a:rPr lang="ru-RU" dirty="0" smtClean="0"/>
              <a:t>развивать творческие способности.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Оборудование: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стеклянный мольберт</a:t>
            </a:r>
            <a:r>
              <a:rPr lang="en-US" dirty="0" smtClean="0"/>
              <a:t>,</a:t>
            </a:r>
            <a:r>
              <a:rPr lang="ru-RU" dirty="0" smtClean="0"/>
              <a:t> гуашь</a:t>
            </a:r>
            <a:r>
              <a:rPr lang="en-US" dirty="0" smtClean="0"/>
              <a:t>,</a:t>
            </a:r>
            <a:r>
              <a:rPr lang="ru-RU" dirty="0" smtClean="0"/>
              <a:t> кисти</a:t>
            </a:r>
            <a:r>
              <a:rPr lang="en-US" dirty="0" smtClean="0"/>
              <a:t>,</a:t>
            </a:r>
            <a:r>
              <a:rPr lang="ru-RU" dirty="0" smtClean="0"/>
              <a:t>непроливайка</a:t>
            </a:r>
            <a:r>
              <a:rPr lang="en-US" dirty="0" smtClean="0"/>
              <a:t>,</a:t>
            </a:r>
            <a:r>
              <a:rPr lang="ru-RU" dirty="0" smtClean="0"/>
              <a:t> салфетка</a:t>
            </a:r>
            <a:r>
              <a:rPr lang="en-US" dirty="0" smtClean="0"/>
              <a:t>,</a:t>
            </a:r>
            <a:r>
              <a:rPr lang="ru-RU" dirty="0" smtClean="0"/>
              <a:t>образец рисунка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Ход игры: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воспитатель рисует елочку, а дети "зажигают" на ней разноцветные огоньки.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Тёма\РАБОЧИЙ СТОЛ\фото февраль\DSCN05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Тёма\РАБОЧИЙ СТОЛ\фото февраль\DSCN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8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8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8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857250"/>
            <a:ext cx="7934325" cy="60007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Федеральный государственный образовательный стандарт дошкольного образования </a:t>
            </a:r>
            <a:r>
              <a:rPr lang="en-US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Утверждён приказом Министерства образования и науки Российской Федерации от 17 октября 2013г</a:t>
            </a:r>
            <a:r>
              <a:rPr lang="en-US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№ 1155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2.ВыгодскийЛ.С. Мышление и речь. - М.: Лабиринт, 1996.</a:t>
            </a:r>
            <a:endParaRPr lang="ru-RU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3.Основы логопедической работы с детьми: Учебное пособие для логопедов, воспитателей детских садов, учителей начальных классов, студентов педагогических училищ / Под общ. ред. д.п.н., проф. Г.В. Чиркиной. - 2-е изд., исп. - М.: АРКТИ, 2003. - 240с.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4.Психолого-медико-педагогическое обследование ребенка. Под ред. Семаго. М.М. М. РКТИ, 1999.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5.Рубинштейн С.Л. Основы общей психологии. - М.: Просвещение,1989.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6.Семаго Н.Я., Семаго М.М. Исследование особенностей развития познавательной сферы детей дошкольного и младшего школьного возрастов. Диагностический Комплект. М.: АРКТИ, 1999.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7.Семаго М.М., Семаго Н .Я. Организация и содержание деятельности психолога специального образования: Методическое пособие. / </a:t>
            </a:r>
            <a:r>
              <a:rPr lang="ru-RU" i="1" dirty="0" smtClean="0">
                <a:latin typeface="+mj-lt"/>
              </a:rPr>
              <a:t>(Библиотека психолога-практика) </a:t>
            </a:r>
            <a:r>
              <a:rPr lang="ru-RU" dirty="0" smtClean="0">
                <a:latin typeface="+mj-lt"/>
              </a:rPr>
              <a:t>- М.: АРКТИ, 2005.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8.Сиротюк А. Плоды просвещения// Дошкольное воспитание, 2006, №1.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+mj-lt"/>
              </a:rPr>
              <a:t>9.Филатова И.А. развитие пространственного </a:t>
            </a:r>
            <a:r>
              <a:rPr lang="ru-RU" dirty="0" err="1" smtClean="0">
                <a:latin typeface="+mj-lt"/>
              </a:rPr>
              <a:t>генозиса</a:t>
            </a:r>
            <a:r>
              <a:rPr lang="ru-RU" dirty="0" smtClean="0">
                <a:latin typeface="+mj-lt"/>
              </a:rPr>
              <a:t> у дошкольников с нарушениями речи: Учебно-методическое пособие. Екатеринбург 2000.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Развивать высшие психические функции и творческое мышление.</a:t>
            </a:r>
          </a:p>
        </p:txBody>
      </p:sp>
      <p:pic>
        <p:nvPicPr>
          <p:cNvPr id="45064" name="Picture 8" descr="http://gb.wallpapersking.com/800/2013-6/2013060115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8" y="3214688"/>
            <a:ext cx="5576887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b="1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643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1. Развивать общую и мелкую моторику;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2. Развивать цветовое восприятие и сенсорное    развитие;</a:t>
            </a:r>
            <a:br>
              <a:rPr lang="ru-RU" dirty="0" smtClean="0"/>
            </a:br>
            <a:r>
              <a:rPr lang="ru-RU" dirty="0" smtClean="0"/>
              <a:t>3. Корректировать зрение и зрительное восприятие;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4. Развивать речь и мышление в процессе восприятия и отображения;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5. Преодолевать недостатки развития личностных качеств, таких, как неуверенность, неумение преодолевать трудности, ранимость, робость, и др.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8" y="785813"/>
            <a:ext cx="1571625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Стеклянный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мольберт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428875"/>
            <a:ext cx="1500187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Визуальное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впечатление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00504"/>
            <a:ext cx="1571625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Психическое развитие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000504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Мелкая моторика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5643578"/>
            <a:ext cx="142875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Развитие речи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2428875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Тактильное ощущение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2063" y="2428875"/>
            <a:ext cx="1876201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Творческое самовыражение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58063" y="2500313"/>
            <a:ext cx="142875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Коррекция зрения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572125"/>
            <a:ext cx="1944216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Интеллектуальное развитие</a:t>
            </a:r>
          </a:p>
        </p:txBody>
      </p: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 rot="5400000">
            <a:off x="2553494" y="410369"/>
            <a:ext cx="857250" cy="3179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  <a:endCxn id="10" idx="0"/>
          </p:cNvCxnSpPr>
          <p:nvPr/>
        </p:nvCxnSpPr>
        <p:spPr>
          <a:xfrm rot="5400000">
            <a:off x="982251" y="3589723"/>
            <a:ext cx="785816" cy="35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0" idx="2"/>
            <a:endCxn id="17" idx="0"/>
          </p:cNvCxnSpPr>
          <p:nvPr/>
        </p:nvCxnSpPr>
        <p:spPr>
          <a:xfrm>
            <a:off x="1357285" y="4786317"/>
            <a:ext cx="10359" cy="785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2"/>
            <a:endCxn id="14" idx="0"/>
          </p:cNvCxnSpPr>
          <p:nvPr/>
        </p:nvCxnSpPr>
        <p:spPr>
          <a:xfrm rot="5400000">
            <a:off x="3679032" y="1535906"/>
            <a:ext cx="857250" cy="928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4" idx="2"/>
            <a:endCxn id="11" idx="0"/>
          </p:cNvCxnSpPr>
          <p:nvPr/>
        </p:nvCxnSpPr>
        <p:spPr>
          <a:xfrm rot="5400000">
            <a:off x="3250399" y="3607590"/>
            <a:ext cx="785816" cy="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1" idx="2"/>
            <a:endCxn id="12" idx="0"/>
          </p:cNvCxnSpPr>
          <p:nvPr/>
        </p:nvCxnSpPr>
        <p:spPr>
          <a:xfrm rot="5400000">
            <a:off x="3214671" y="5214947"/>
            <a:ext cx="85726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" idx="2"/>
            <a:endCxn id="15" idx="0"/>
          </p:cNvCxnSpPr>
          <p:nvPr/>
        </p:nvCxnSpPr>
        <p:spPr>
          <a:xfrm>
            <a:off x="4572001" y="1571625"/>
            <a:ext cx="1438163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6200000" flipH="1">
            <a:off x="5463390" y="3609181"/>
            <a:ext cx="715963" cy="6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" idx="2"/>
            <a:endCxn id="16" idx="0"/>
          </p:cNvCxnSpPr>
          <p:nvPr/>
        </p:nvCxnSpPr>
        <p:spPr>
          <a:xfrm rot="16200000" flipH="1">
            <a:off x="5857875" y="285750"/>
            <a:ext cx="928688" cy="3500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43504" y="4000504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Коммуникативные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навыки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7643813" y="5357813"/>
            <a:ext cx="7143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934325" cy="1643063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Рекомендации при использовании «Прозрачного мольберта»:</a:t>
            </a: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928813"/>
            <a:ext cx="7934325" cy="492918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Игры с прозрачным мольбертом целесообразнее начинать со сказки, стихотворения, </a:t>
            </a:r>
            <a:r>
              <a:rPr lang="ru-RU" dirty="0" err="1" smtClean="0"/>
              <a:t>потешки</a:t>
            </a:r>
            <a:r>
              <a:rPr lang="ru-RU" dirty="0" smtClean="0"/>
              <a:t>. Педагог обыгрывает  сюжет будущего рисунка, используя игрушки.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Игра проводится согласно возрастному ограничению во времени.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- Обязательна  двигательно-глазная гимнастика для снятия  напряжения.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- Совместное рисование - это всегда общение взрослого и ребёнка. В процессе  рисования у детей  происходит  развитие речи, формируются коммуникативные навыки.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Рисование пальцами полезно для детей любого возраста. Развивается мелкая моторика, гибкость пальцев и мышцы рук. В процессе ребенок раскрепощается, устраняет страхи, комплексы, развивает уверенность в себе и общительность. Рисование пальцами обостряет ощущения.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Рисовать рекомендуется как правой, так и левой рукой – для развития и стимуляции полушарий головного мозга.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929687" cy="3582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Виды нетрадиционной техники изобразительного искусства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39938" name="Picture 2" descr="http://dou75.ru/51/images/stories/kartinki/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286125"/>
            <a:ext cx="46148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Рисование пальцами и ладошкой.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Даже никогда не рисуя пальцами, можно представить особенные тактильные ощущения, которые испытываешь, когда опускаешь палец в гуашь — плотную, но мягкую, размешиваешь краску в баночке, подцепляешь некоторое количество, переносишь на бумагу и оставляешь первый мазок. Это целый ритуал!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Мои документы\рисунки\07.07.2014\DSC01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 t="26757" b="3306"/>
          <a:stretch>
            <a:fillRect/>
          </a:stretch>
        </p:blipFill>
        <p:spPr>
          <a:xfrm>
            <a:off x="4572000" y="1628800"/>
            <a:ext cx="3852341" cy="466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Рисование листьями. 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72281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Каждую  осень мы собираем желтые, красные, рыжие листья, лепестки цветов: роз, тюльпанов. Лепестки и листья натуральны, вкусно пахнут, невесомы, приятны на ощупь. Дети с удовольствием окунают листья в краску и оставляют на мольберте красочные неповторимые оттиски.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106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l="10784" t="19397" r="9055"/>
          <a:stretch>
            <a:fillRect/>
          </a:stretch>
        </p:blipFill>
        <p:spPr bwMode="auto">
          <a:xfrm>
            <a:off x="5004048" y="1844824"/>
            <a:ext cx="3453792" cy="463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1722</TotalTime>
  <Words>958</Words>
  <Application>Microsoft Office PowerPoint</Application>
  <PresentationFormat>Экран (4:3)</PresentationFormat>
  <Paragraphs>99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Методическая разработка на тему:  </vt:lpstr>
      <vt:lpstr> Прозрачный мольберт </vt:lpstr>
      <vt:lpstr>ЦЕЛЬ:</vt:lpstr>
      <vt:lpstr>ЗАДАЧИ:</vt:lpstr>
      <vt:lpstr>Слайд 5</vt:lpstr>
      <vt:lpstr>Рекомендации при использовании «Прозрачного мольберта»:</vt:lpstr>
      <vt:lpstr>      Виды нетрадиционной техники изобразительного искусства </vt:lpstr>
      <vt:lpstr> Рисование пальцами и ладошкой.</vt:lpstr>
      <vt:lpstr> Рисование листьями. </vt:lpstr>
      <vt:lpstr> Штампы и печати. </vt:lpstr>
      <vt:lpstr> Поролоновые рисунки.  </vt:lpstr>
      <vt:lpstr>«Снежная буря» (зубная паста и гуашь).</vt:lpstr>
      <vt:lpstr> Рисование маркером</vt:lpstr>
      <vt:lpstr>«Обведи и дополни рисунок»</vt:lpstr>
      <vt:lpstr> -Рисунок плюс. </vt:lpstr>
      <vt:lpstr>- Рисуем с натуры.</vt:lpstr>
      <vt:lpstr>Слайд 17</vt:lpstr>
      <vt:lpstr>Слайд 18</vt:lpstr>
      <vt:lpstr>Игра для самых маленьких "Дождик, дождик, кап, кап, кап".  </vt:lpstr>
      <vt:lpstr>«Заполни аквариум рыбками»</vt:lpstr>
      <vt:lpstr>Слайд 21</vt:lpstr>
      <vt:lpstr>« Укрась вазу»</vt:lpstr>
      <vt:lpstr>Слайд 23</vt:lpstr>
      <vt:lpstr>Игра "Рисуем вместе". </vt:lpstr>
      <vt:lpstr>Слайд 25</vt:lpstr>
      <vt:lpstr>« Обведи по точкам»</vt:lpstr>
      <vt:lpstr>Слайд 27</vt:lpstr>
      <vt:lpstr>Игра «Укрась  Ёлочку»". </vt:lpstr>
      <vt:lpstr>Список литературы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cp:lastModifiedBy>Тёма</cp:lastModifiedBy>
  <cp:revision>184</cp:revision>
  <dcterms:modified xsi:type="dcterms:W3CDTF">2016-02-11T09:02:04Z</dcterms:modified>
</cp:coreProperties>
</file>